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Source Sans Pro SemiBold"/>
      <p:regular r:id="rId30"/>
      <p:bold r:id="rId31"/>
      <p:italic r:id="rId32"/>
      <p:boldItalic r:id="rId33"/>
    </p:embeddedFont>
    <p:embeddedFont>
      <p:font typeface="Open Sans Light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SemiBold-bold.fntdata"/><Relationship Id="rId30" Type="http://schemas.openxmlformats.org/officeDocument/2006/relationships/font" Target="fonts/SourceSansPro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SourceSansPro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SemiBold-italic.fntdata"/><Relationship Id="rId13" Type="http://schemas.openxmlformats.org/officeDocument/2006/relationships/slide" Target="slides/slide8.xml"/><Relationship Id="rId35" Type="http://schemas.openxmlformats.org/officeDocument/2006/relationships/font" Target="fonts/OpenSansLight-bold.fntdata"/><Relationship Id="rId12" Type="http://schemas.openxmlformats.org/officeDocument/2006/relationships/slide" Target="slides/slide7.xml"/><Relationship Id="rId34" Type="http://schemas.openxmlformats.org/officeDocument/2006/relationships/font" Target="fonts/OpenSansLight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Light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10c63111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10c6311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64a12f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5e64a12f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e033555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e033555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5e64a12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5e64a12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e64a12f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e64a12f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5e033555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5e033555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5e033555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5e033555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5e033555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5e033555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5e64a12f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5e64a12f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64a12f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5e64a12f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5e64a12f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5e64a12f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e03355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5e03355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5e64a12f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5e64a12f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5e64a12f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5e64a12f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5e64a12f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5e64a12f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e64a12f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e64a12f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5e64a12f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5e64a12f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e033555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5e033555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5e64a12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5e64a12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5e033555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5e033555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5e64a12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5e64a12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5e033555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5e033555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e03355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e0335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5e033555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5e033555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2959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 1 1 1 1 1">
  <p:cSld name="TITLE_3_1_1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 1 1 1 1 1 1">
  <p:cSld name="TITLE_3_1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53" name="Google Shape;5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 1 1 1 1 1 1 1">
  <p:cSld name="TITLE_3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1">
  <p:cSld name="TITLE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241325" y="1126600"/>
            <a:ext cx="4248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248975" y="2988425"/>
            <a:ext cx="4227600" cy="14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45245" r="24596" t="0"/>
          <a:stretch/>
        </p:blipFill>
        <p:spPr>
          <a:xfrm>
            <a:off x="0" y="25"/>
            <a:ext cx="3718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36200" r="46018" t="0"/>
          <a:stretch/>
        </p:blipFill>
        <p:spPr>
          <a:xfrm flipH="1">
            <a:off x="2156348" y="0"/>
            <a:ext cx="1625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One third - Image text 2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36815" r="8112" t="0"/>
          <a:stretch/>
        </p:blipFill>
        <p:spPr>
          <a:xfrm>
            <a:off x="-12" y="0"/>
            <a:ext cx="42489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964" y="0"/>
            <a:ext cx="2190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type="title"/>
          </p:nvPr>
        </p:nvSpPr>
        <p:spPr>
          <a:xfrm>
            <a:off x="4241325" y="1126600"/>
            <a:ext cx="4248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4419248" y="2988426"/>
            <a:ext cx="405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One third - Image text 2 1">
  <p:cSld name="TITLE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29422" r="17555" t="0"/>
          <a:stretch/>
        </p:blipFill>
        <p:spPr>
          <a:xfrm>
            <a:off x="0" y="0"/>
            <a:ext cx="44192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964" y="0"/>
            <a:ext cx="2190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type="title"/>
          </p:nvPr>
        </p:nvSpPr>
        <p:spPr>
          <a:xfrm>
            <a:off x="4241325" y="1126600"/>
            <a:ext cx="4248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419248" y="2988426"/>
            <a:ext cx="405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 One third - Image text 3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0" l="13436" r="28498" t="0"/>
          <a:stretch/>
        </p:blipFill>
        <p:spPr>
          <a:xfrm>
            <a:off x="0" y="0"/>
            <a:ext cx="447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964" y="0"/>
            <a:ext cx="2190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type="title"/>
          </p:nvPr>
        </p:nvSpPr>
        <p:spPr>
          <a:xfrm>
            <a:off x="4241325" y="1126600"/>
            <a:ext cx="4248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4419248" y="2988426"/>
            <a:ext cx="405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 One third - Image text 4">
  <p:cSld name="TITLE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23358" r="18376" t="0"/>
          <a:stretch/>
        </p:blipFill>
        <p:spPr>
          <a:xfrm>
            <a:off x="1" y="0"/>
            <a:ext cx="44930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964" y="0"/>
            <a:ext cx="2190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type="title"/>
          </p:nvPr>
        </p:nvSpPr>
        <p:spPr>
          <a:xfrm>
            <a:off x="4241325" y="1126600"/>
            <a:ext cx="4248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4419248" y="2988426"/>
            <a:ext cx="405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Half in half - Image text">
  <p:cSld name="TITLE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30621" r="4447" t="0"/>
          <a:stretch/>
        </p:blipFill>
        <p:spPr>
          <a:xfrm>
            <a:off x="0" y="0"/>
            <a:ext cx="54117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658" y="0"/>
            <a:ext cx="2190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 Half in half - Image text 2">
  <p:cSld name="TITLE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b="0" l="9576" r="20005" t="0"/>
          <a:stretch/>
        </p:blipFill>
        <p:spPr>
          <a:xfrm>
            <a:off x="1" y="0"/>
            <a:ext cx="54654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658" y="0"/>
            <a:ext cx="2190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">
  <p:cSld name="TITLE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 Half in half - Image text 3">
  <p:cSld name="TITLE_1_1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 rotWithShape="1">
          <a:blip r:embed="rId2">
            <a:alphaModFix/>
          </a:blip>
          <a:srcRect b="0" l="29790" r="0" t="0"/>
          <a:stretch/>
        </p:blipFill>
        <p:spPr>
          <a:xfrm>
            <a:off x="0" y="-11050"/>
            <a:ext cx="5353588" cy="515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658" y="0"/>
            <a:ext cx="2190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 Half in half - Image text 3 1">
  <p:cSld name="TITLE_1_1_1_1_1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/>
          </a:blip>
          <a:srcRect b="0" l="22008" r="13546" t="0"/>
          <a:stretch/>
        </p:blipFill>
        <p:spPr>
          <a:xfrm>
            <a:off x="-1" y="0"/>
            <a:ext cx="537150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658" y="0"/>
            <a:ext cx="2190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7 Blue element and text">
  <p:cSld name="TITLE_1_1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 rotWithShape="1">
          <a:blip r:embed="rId2">
            <a:alphaModFix/>
          </a:blip>
          <a:srcRect b="0" l="2467" r="0" t="0"/>
          <a:stretch/>
        </p:blipFill>
        <p:spPr>
          <a:xfrm>
            <a:off x="0" y="0"/>
            <a:ext cx="53094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type="title"/>
          </p:nvPr>
        </p:nvSpPr>
        <p:spPr>
          <a:xfrm>
            <a:off x="654315" y="603550"/>
            <a:ext cx="31797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654312" y="2988425"/>
            <a:ext cx="31797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9DC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 Classic Text One column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632202" y="1247325"/>
            <a:ext cx="79398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 Classic Text Two columns">
  <p:cSld name="CUSTOM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672437" y="1247325"/>
            <a:ext cx="38544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7ACA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7ACA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7ACA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2" type="body"/>
          </p:nvPr>
        </p:nvSpPr>
        <p:spPr>
          <a:xfrm>
            <a:off x="4620437" y="1247325"/>
            <a:ext cx="40974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Quotes">
  <p:cSld name="CUSTOM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/>
        </p:nvSpPr>
        <p:spPr>
          <a:xfrm>
            <a:off x="612150" y="1029925"/>
            <a:ext cx="7919700" cy="2997600"/>
          </a:xfrm>
          <a:prstGeom prst="rect">
            <a:avLst/>
          </a:prstGeom>
          <a:noFill/>
          <a:ln cap="flat" cmpd="sng" w="19050">
            <a:solidFill>
              <a:srgbClr val="B9D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6"/>
          <p:cNvSpPr/>
          <p:nvPr/>
        </p:nvSpPr>
        <p:spPr>
          <a:xfrm>
            <a:off x="375525" y="757800"/>
            <a:ext cx="693600" cy="7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6"/>
          <p:cNvSpPr txBox="1"/>
          <p:nvPr/>
        </p:nvSpPr>
        <p:spPr>
          <a:xfrm>
            <a:off x="443504" y="742705"/>
            <a:ext cx="9255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27588D"/>
                </a:solidFill>
              </a:rPr>
              <a:t>“</a:t>
            </a:r>
            <a:endParaRPr b="1" sz="7200">
              <a:solidFill>
                <a:srgbClr val="27588D"/>
              </a:solidFill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8041076" y="3592580"/>
            <a:ext cx="693600" cy="7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6"/>
          <p:cNvSpPr txBox="1"/>
          <p:nvPr/>
        </p:nvSpPr>
        <p:spPr>
          <a:xfrm>
            <a:off x="8048770" y="3478384"/>
            <a:ext cx="664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27588D"/>
                </a:solidFill>
              </a:rPr>
              <a:t>”</a:t>
            </a:r>
            <a:endParaRPr b="1" sz="7200">
              <a:solidFill>
                <a:srgbClr val="27588D"/>
              </a:solidFill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737400" y="3262375"/>
            <a:ext cx="7669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21" name="Google Shape;121;p26"/>
          <p:cNvSpPr txBox="1"/>
          <p:nvPr>
            <p:ph type="title"/>
          </p:nvPr>
        </p:nvSpPr>
        <p:spPr>
          <a:xfrm>
            <a:off x="1046125" y="1361325"/>
            <a:ext cx="7148700" cy="22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Statement Blue">
  <p:cSld name="CUSTOM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-150" y="6500"/>
            <a:ext cx="9144000" cy="5143500"/>
          </a:xfrm>
          <a:prstGeom prst="rect">
            <a:avLst/>
          </a:prstGeom>
          <a:solidFill>
            <a:srgbClr val="007ACA"/>
          </a:solidFill>
          <a:ln cap="flat" cmpd="sng" w="9525">
            <a:solidFill>
              <a:srgbClr val="007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49453" y="4570702"/>
            <a:ext cx="1501123" cy="53478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>
            <p:ph type="title"/>
          </p:nvPr>
        </p:nvSpPr>
        <p:spPr>
          <a:xfrm>
            <a:off x="246600" y="757775"/>
            <a:ext cx="8650800" cy="21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" type="subTitle"/>
          </p:nvPr>
        </p:nvSpPr>
        <p:spPr>
          <a:xfrm>
            <a:off x="1738800" y="3026225"/>
            <a:ext cx="56664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9DC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Statement White">
  <p:cSld name="CUSTOM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246600" y="757775"/>
            <a:ext cx="8650800" cy="21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" type="subTitle"/>
          </p:nvPr>
        </p:nvSpPr>
        <p:spPr>
          <a:xfrm>
            <a:off x="1738800" y="3026225"/>
            <a:ext cx="56664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 Statement White 2">
  <p:cSld name="CUSTOM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246600" y="757775"/>
            <a:ext cx="8650800" cy="21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1738800" y="3026225"/>
            <a:ext cx="56664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 Just logo">
  <p:cSld name="CUSTOM_1_1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">
  <p:cSld name="TITLE_3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 Blank">
  <p:cSld name="CUSTOM_1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/>
          <p:nvPr/>
        </p:nvSpPr>
        <p:spPr>
          <a:xfrm>
            <a:off x="7698475" y="4499725"/>
            <a:ext cx="1445400" cy="64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 Value Slide 1">
  <p:cSld name="CUSTOM_1_1_1_1_1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2"/>
          <p:cNvPicPr preferRelativeResize="0"/>
          <p:nvPr/>
        </p:nvPicPr>
        <p:blipFill rotWithShape="1">
          <a:blip r:embed="rId2">
            <a:alphaModFix/>
          </a:blip>
          <a:srcRect b="0" l="13131" r="13138" t="0"/>
          <a:stretch/>
        </p:blipFill>
        <p:spPr>
          <a:xfrm>
            <a:off x="-225" y="0"/>
            <a:ext cx="56885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2"/>
          <p:cNvPicPr preferRelativeResize="0"/>
          <p:nvPr/>
        </p:nvPicPr>
        <p:blipFill rotWithShape="1">
          <a:blip r:embed="rId3">
            <a:alphaModFix/>
          </a:blip>
          <a:srcRect b="0" l="14174" r="46019" t="0"/>
          <a:stretch/>
        </p:blipFill>
        <p:spPr>
          <a:xfrm flipH="1">
            <a:off x="4179398" y="0"/>
            <a:ext cx="36398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/>
        </p:nvSpPr>
        <p:spPr>
          <a:xfrm>
            <a:off x="5502936" y="1313425"/>
            <a:ext cx="2550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Respect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Reliability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Innovation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Competence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Team spirit</a:t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 Value Slide 2">
  <p:cSld name="CUSTOM_1_1_1_1_1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2" y="0"/>
            <a:ext cx="776567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 rotWithShape="1">
          <a:blip r:embed="rId3">
            <a:alphaModFix/>
          </a:blip>
          <a:srcRect b="0" l="-1612" r="46022" t="0"/>
          <a:stretch/>
        </p:blipFill>
        <p:spPr>
          <a:xfrm flipH="1">
            <a:off x="4179401" y="0"/>
            <a:ext cx="5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 txBox="1"/>
          <p:nvPr/>
        </p:nvSpPr>
        <p:spPr>
          <a:xfrm>
            <a:off x="5502936" y="1313425"/>
            <a:ext cx="2550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Respect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Reliability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Innovation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Competence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Team spirit</a:t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 Value Slide 3">
  <p:cSld name="CUSTOM_1_1_1_1_1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4"/>
          <p:cNvPicPr preferRelativeResize="0"/>
          <p:nvPr/>
        </p:nvPicPr>
        <p:blipFill rotWithShape="1">
          <a:blip r:embed="rId2">
            <a:alphaModFix/>
          </a:blip>
          <a:srcRect b="0" l="10420" r="-10420" t="0"/>
          <a:stretch/>
        </p:blipFill>
        <p:spPr>
          <a:xfrm>
            <a:off x="-301" y="0"/>
            <a:ext cx="7729377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4"/>
          <p:cNvPicPr preferRelativeResize="0"/>
          <p:nvPr/>
        </p:nvPicPr>
        <p:blipFill rotWithShape="1">
          <a:blip r:embed="rId3">
            <a:alphaModFix/>
          </a:blip>
          <a:srcRect b="0" l="-1612" r="46022" t="0"/>
          <a:stretch/>
        </p:blipFill>
        <p:spPr>
          <a:xfrm flipH="1">
            <a:off x="4179401" y="0"/>
            <a:ext cx="5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4"/>
          <p:cNvSpPr txBox="1"/>
          <p:nvPr/>
        </p:nvSpPr>
        <p:spPr>
          <a:xfrm>
            <a:off x="5502936" y="1313425"/>
            <a:ext cx="2550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Respect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Reliability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Innovation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Competence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Team spirit</a:t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9" name="Google Shape;1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 Value Slide 4">
  <p:cSld name="CUSTOM_1_1_1_1_1_1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 rotWithShape="1">
          <a:blip r:embed="rId2">
            <a:alphaModFix/>
          </a:blip>
          <a:srcRect b="0" l="0" r="18393" t="0"/>
          <a:stretch/>
        </p:blipFill>
        <p:spPr>
          <a:xfrm flipH="1">
            <a:off x="0" y="0"/>
            <a:ext cx="62946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3">
            <a:alphaModFix/>
          </a:blip>
          <a:srcRect b="0" l="-1612" r="46022" t="0"/>
          <a:stretch/>
        </p:blipFill>
        <p:spPr>
          <a:xfrm flipH="1">
            <a:off x="4179401" y="0"/>
            <a:ext cx="5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5"/>
          <p:cNvSpPr txBox="1"/>
          <p:nvPr/>
        </p:nvSpPr>
        <p:spPr>
          <a:xfrm>
            <a:off x="5502936" y="1313425"/>
            <a:ext cx="2550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Respect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Reliability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Innovation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Competence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Team spirit</a:t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4" name="Google Shape;1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 Value Slide 5">
  <p:cSld name="CUSTOM_1_1_1_1_1_1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6"/>
          <p:cNvPicPr preferRelativeResize="0"/>
          <p:nvPr/>
        </p:nvPicPr>
        <p:blipFill rotWithShape="1">
          <a:blip r:embed="rId2">
            <a:alphaModFix/>
          </a:blip>
          <a:srcRect b="7865" l="0" r="0" t="37435"/>
          <a:stretch/>
        </p:blipFill>
        <p:spPr>
          <a:xfrm>
            <a:off x="250" y="0"/>
            <a:ext cx="6268652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6"/>
          <p:cNvPicPr preferRelativeResize="0"/>
          <p:nvPr/>
        </p:nvPicPr>
        <p:blipFill rotWithShape="1">
          <a:blip r:embed="rId3">
            <a:alphaModFix/>
          </a:blip>
          <a:srcRect b="0" l="-1612" r="46022" t="0"/>
          <a:stretch/>
        </p:blipFill>
        <p:spPr>
          <a:xfrm flipH="1">
            <a:off x="4179401" y="0"/>
            <a:ext cx="5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6"/>
          <p:cNvSpPr txBox="1"/>
          <p:nvPr/>
        </p:nvSpPr>
        <p:spPr>
          <a:xfrm>
            <a:off x="5502936" y="1313425"/>
            <a:ext cx="2550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Respect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Reliability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Innovation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Competence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Team spirit</a:t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9" name="Google Shape;1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 Value Slide 6">
  <p:cSld name="CUSTOM_1_1_1_1_1_1_1_1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7"/>
          <p:cNvPicPr preferRelativeResize="0"/>
          <p:nvPr/>
        </p:nvPicPr>
        <p:blipFill rotWithShape="1">
          <a:blip r:embed="rId2">
            <a:alphaModFix/>
          </a:blip>
          <a:srcRect b="0" l="0" r="0" t="61118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7"/>
          <p:cNvPicPr preferRelativeResize="0"/>
          <p:nvPr/>
        </p:nvPicPr>
        <p:blipFill rotWithShape="1">
          <a:blip r:embed="rId3">
            <a:alphaModFix/>
          </a:blip>
          <a:srcRect b="0" l="0" r="7706" t="0"/>
          <a:stretch/>
        </p:blipFill>
        <p:spPr>
          <a:xfrm>
            <a:off x="4119700" y="-2425"/>
            <a:ext cx="5024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 txBox="1"/>
          <p:nvPr/>
        </p:nvSpPr>
        <p:spPr>
          <a:xfrm>
            <a:off x="5502936" y="1313425"/>
            <a:ext cx="2550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Respect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Reliability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Innovation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Competence</a:t>
            </a:r>
            <a:endParaRPr sz="2200">
              <a:solidFill>
                <a:srgbClr val="6D6D6D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D6D6D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Team spirit</a:t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 1">
  <p:cSld name="TITLE_3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 1 1">
  <p:cSld name="TITLE_3_1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 1 1 1">
  <p:cSld name="TITLE_3_1_1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 1 1 1 2">
  <p:cSld name="TITLE_3_1_1_1_1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 1 1 1 2 1">
  <p:cSld name="TITLE_3_1_1_1_1_2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One third - Image text 2 1 1 1 1 1">
  <p:cSld name="TITLE_3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ACA"/>
                </a:solidFill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2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685842" y="340631"/>
            <a:ext cx="81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659026" y="348700"/>
            <a:ext cx="7939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506618" y="1048081"/>
            <a:ext cx="818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2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ACA"/>
              </a:buClr>
              <a:buSzPts val="10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ACA"/>
              </a:buClr>
              <a:buSzPts val="10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ACA"/>
              </a:buClr>
              <a:buSzPts val="10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ACA"/>
              </a:buClr>
              <a:buSzPts val="10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ACA"/>
              </a:buClr>
              <a:buSzPts val="10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7ACA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/>
          <p:nvPr>
            <p:ph type="title"/>
          </p:nvPr>
        </p:nvSpPr>
        <p:spPr>
          <a:xfrm>
            <a:off x="4241325" y="1126600"/>
            <a:ext cx="4248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</a:t>
            </a:r>
            <a:endParaRPr/>
          </a:p>
        </p:txBody>
      </p:sp>
      <p:sp>
        <p:nvSpPr>
          <p:cNvPr id="170" name="Google Shape;170;p38"/>
          <p:cNvSpPr txBox="1"/>
          <p:nvPr>
            <p:ph idx="1" type="subTitle"/>
          </p:nvPr>
        </p:nvSpPr>
        <p:spPr>
          <a:xfrm>
            <a:off x="4248975" y="2988425"/>
            <a:ext cx="4227600" cy="14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Client-Side Web UI With .NET Core 3.0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1" name="Google Shape;1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600" y="77850"/>
            <a:ext cx="2815825" cy="28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975" y="376238"/>
            <a:ext cx="477202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</a:t>
            </a:r>
            <a:endParaRPr/>
          </a:p>
        </p:txBody>
      </p:sp>
      <p:sp>
        <p:nvSpPr>
          <p:cNvPr id="233" name="Google Shape;233;p48"/>
          <p:cNvSpPr txBox="1"/>
          <p:nvPr>
            <p:ph idx="1" type="body"/>
          </p:nvPr>
        </p:nvSpPr>
        <p:spPr>
          <a:xfrm>
            <a:off x="632202" y="1247325"/>
            <a:ext cx="79398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Binary instruction format for a stack based VM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Portable compilation target for high level languages like C/C++/Rust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 Standard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Performance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Safe</a:t>
            </a:r>
            <a:endParaRPr sz="2400"/>
          </a:p>
        </p:txBody>
      </p:sp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325" y="2455000"/>
            <a:ext cx="2349649" cy="23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</a:t>
            </a:r>
            <a:endParaRPr/>
          </a:p>
        </p:txBody>
      </p:sp>
      <p:sp>
        <p:nvSpPr>
          <p:cNvPr id="240" name="Google Shape;240;p49"/>
          <p:cNvSpPr txBox="1"/>
          <p:nvPr>
            <p:ph idx="1" type="body"/>
          </p:nvPr>
        </p:nvSpPr>
        <p:spPr>
          <a:xfrm>
            <a:off x="632202" y="1247325"/>
            <a:ext cx="79398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Very different from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.NET IL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Much simpler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Linear memory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GC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support for just 4 types - all numeric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direct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DOM</a:t>
            </a:r>
            <a:r>
              <a:rPr lang="en" sz="2400"/>
              <a:t> or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WebAPIs</a:t>
            </a:r>
            <a:r>
              <a:rPr lang="en" sz="2400"/>
              <a:t> access (yet)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JavaScript interop exists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 + CLR</a:t>
            </a:r>
            <a:endParaRPr/>
          </a:p>
        </p:txBody>
      </p:sp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632200" y="1247325"/>
            <a:ext cx="7939800" cy="1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C++</a:t>
            </a:r>
            <a:r>
              <a:rPr lang="en" sz="2400"/>
              <a:t> can be compiled into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WASM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.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NET CLR</a:t>
            </a:r>
            <a:r>
              <a:rPr lang="en" sz="2400"/>
              <a:t> is written in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C++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.NET CLR</a:t>
            </a:r>
            <a:r>
              <a:rPr lang="en" sz="2400"/>
              <a:t> can run on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WASM</a:t>
            </a:r>
            <a:r>
              <a:rPr lang="en" sz="2400"/>
              <a:t> with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Mono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0" y="2759747"/>
            <a:ext cx="1919226" cy="191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400" y="2881800"/>
            <a:ext cx="1324551" cy="15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250" y="2881800"/>
            <a:ext cx="1357300" cy="1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3125" y="2881800"/>
            <a:ext cx="1357301" cy="135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950" y="2688950"/>
            <a:ext cx="1743000" cy="17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0"/>
          <p:cNvSpPr/>
          <p:nvPr/>
        </p:nvSpPr>
        <p:spPr>
          <a:xfrm>
            <a:off x="1001400" y="4566950"/>
            <a:ext cx="6478800" cy="305100"/>
          </a:xfrm>
          <a:prstGeom prst="stripedRightArrow">
            <a:avLst>
              <a:gd fmla="val 50262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258" name="Google Shape;258;p51"/>
          <p:cNvSpPr txBox="1"/>
          <p:nvPr>
            <p:ph idx="1" type="body"/>
          </p:nvPr>
        </p:nvSpPr>
        <p:spPr>
          <a:xfrm>
            <a:off x="632202" y="1247325"/>
            <a:ext cx="79398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does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" sz="2400"/>
              <a:t> bring its own rendering  (like Silverlight)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the Browser’s DOM to display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C# code running in WebAssembly cannot access the DOM directly, but through JavaScript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264" name="Google Shape;264;p52"/>
          <p:cNvSpPr/>
          <p:nvPr/>
        </p:nvSpPr>
        <p:spPr>
          <a:xfrm>
            <a:off x="2695600" y="1259350"/>
            <a:ext cx="1146000" cy="50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C#</a:t>
            </a:r>
            <a:endParaRPr/>
          </a:p>
        </p:txBody>
      </p:sp>
      <p:sp>
        <p:nvSpPr>
          <p:cNvPr id="265" name="Google Shape;265;p52"/>
          <p:cNvSpPr/>
          <p:nvPr/>
        </p:nvSpPr>
        <p:spPr>
          <a:xfrm>
            <a:off x="2695600" y="3855850"/>
            <a:ext cx="1146000" cy="50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C#</a:t>
            </a:r>
            <a:endParaRPr/>
          </a:p>
        </p:txBody>
      </p:sp>
      <p:sp>
        <p:nvSpPr>
          <p:cNvPr id="266" name="Google Shape;266;p52"/>
          <p:cNvSpPr/>
          <p:nvPr/>
        </p:nvSpPr>
        <p:spPr>
          <a:xfrm>
            <a:off x="4480200" y="3855850"/>
            <a:ext cx="1146000" cy="50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67" name="Google Shape;267;p52"/>
          <p:cNvSpPr/>
          <p:nvPr/>
        </p:nvSpPr>
        <p:spPr>
          <a:xfrm>
            <a:off x="1245400" y="2557600"/>
            <a:ext cx="1450200" cy="50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event</a:t>
            </a:r>
            <a:endParaRPr/>
          </a:p>
        </p:txBody>
      </p:sp>
      <p:sp>
        <p:nvSpPr>
          <p:cNvPr id="268" name="Google Shape;268;p52"/>
          <p:cNvSpPr/>
          <p:nvPr/>
        </p:nvSpPr>
        <p:spPr>
          <a:xfrm>
            <a:off x="5125600" y="2557600"/>
            <a:ext cx="1581600" cy="50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trigger event (e.g. click)</a:t>
            </a:r>
            <a:endParaRPr/>
          </a:p>
        </p:txBody>
      </p:sp>
      <p:sp>
        <p:nvSpPr>
          <p:cNvPr id="269" name="Google Shape;269;p52"/>
          <p:cNvSpPr/>
          <p:nvPr/>
        </p:nvSpPr>
        <p:spPr>
          <a:xfrm>
            <a:off x="6264800" y="3855850"/>
            <a:ext cx="1146000" cy="50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  <p:sp>
        <p:nvSpPr>
          <p:cNvPr id="270" name="Google Shape;270;p52"/>
          <p:cNvSpPr/>
          <p:nvPr/>
        </p:nvSpPr>
        <p:spPr>
          <a:xfrm>
            <a:off x="6264800" y="1259350"/>
            <a:ext cx="1146000" cy="50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  <p:sp>
        <p:nvSpPr>
          <p:cNvPr id="271" name="Google Shape;271;p52"/>
          <p:cNvSpPr/>
          <p:nvPr/>
        </p:nvSpPr>
        <p:spPr>
          <a:xfrm>
            <a:off x="4480200" y="1259338"/>
            <a:ext cx="1146000" cy="50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cxnSp>
        <p:nvCxnSpPr>
          <p:cNvPr id="272" name="Google Shape;272;p52"/>
          <p:cNvCxnSpPr>
            <a:stCxn id="264" idx="2"/>
            <a:endCxn id="265" idx="0"/>
          </p:cNvCxnSpPr>
          <p:nvPr/>
        </p:nvCxnSpPr>
        <p:spPr>
          <a:xfrm>
            <a:off x="3268600" y="1761550"/>
            <a:ext cx="0" cy="20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52"/>
          <p:cNvCxnSpPr>
            <a:stCxn id="271" idx="2"/>
            <a:endCxn id="266" idx="0"/>
          </p:cNvCxnSpPr>
          <p:nvPr/>
        </p:nvCxnSpPr>
        <p:spPr>
          <a:xfrm>
            <a:off x="5053200" y="1761538"/>
            <a:ext cx="0" cy="20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52"/>
          <p:cNvCxnSpPr>
            <a:stCxn id="270" idx="2"/>
            <a:endCxn id="269" idx="0"/>
          </p:cNvCxnSpPr>
          <p:nvPr/>
        </p:nvCxnSpPr>
        <p:spPr>
          <a:xfrm>
            <a:off x="6837800" y="1761550"/>
            <a:ext cx="0" cy="20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52"/>
          <p:cNvCxnSpPr/>
          <p:nvPr/>
        </p:nvCxnSpPr>
        <p:spPr>
          <a:xfrm>
            <a:off x="3282775" y="2164950"/>
            <a:ext cx="179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52"/>
          <p:cNvCxnSpPr/>
          <p:nvPr/>
        </p:nvCxnSpPr>
        <p:spPr>
          <a:xfrm rot="10800000">
            <a:off x="3282900" y="3070525"/>
            <a:ext cx="17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52"/>
          <p:cNvCxnSpPr/>
          <p:nvPr/>
        </p:nvCxnSpPr>
        <p:spPr>
          <a:xfrm>
            <a:off x="3275700" y="3565775"/>
            <a:ext cx="179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52"/>
          <p:cNvCxnSpPr/>
          <p:nvPr/>
        </p:nvCxnSpPr>
        <p:spPr>
          <a:xfrm>
            <a:off x="5065675" y="2313525"/>
            <a:ext cx="178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52"/>
          <p:cNvCxnSpPr/>
          <p:nvPr/>
        </p:nvCxnSpPr>
        <p:spPr>
          <a:xfrm>
            <a:off x="5053200" y="3657750"/>
            <a:ext cx="178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52"/>
          <p:cNvSpPr txBox="1"/>
          <p:nvPr/>
        </p:nvSpPr>
        <p:spPr>
          <a:xfrm>
            <a:off x="3538250" y="1812950"/>
            <a:ext cx="1187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Render Tree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1" name="Google Shape;281;p52"/>
          <p:cNvSpPr txBox="1"/>
          <p:nvPr/>
        </p:nvSpPr>
        <p:spPr>
          <a:xfrm>
            <a:off x="3813800" y="2715063"/>
            <a:ext cx="694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Event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2" name="Google Shape;282;p52"/>
          <p:cNvSpPr txBox="1"/>
          <p:nvPr/>
        </p:nvSpPr>
        <p:spPr>
          <a:xfrm>
            <a:off x="3435800" y="3190800"/>
            <a:ext cx="1450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UI differences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3" name="Google Shape;283;p52"/>
          <p:cNvSpPr txBox="1"/>
          <p:nvPr/>
        </p:nvSpPr>
        <p:spPr>
          <a:xfrm>
            <a:off x="5322188" y="1903125"/>
            <a:ext cx="1266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Change DOM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4" name="Google Shape;284;p52"/>
          <p:cNvSpPr txBox="1"/>
          <p:nvPr/>
        </p:nvSpPr>
        <p:spPr>
          <a:xfrm>
            <a:off x="5283238" y="3252625"/>
            <a:ext cx="1266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Change DOM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90" name="Google Shape;290;p53"/>
          <p:cNvSpPr txBox="1"/>
          <p:nvPr>
            <p:ph idx="1" type="body"/>
          </p:nvPr>
        </p:nvSpPr>
        <p:spPr>
          <a:xfrm>
            <a:off x="261775" y="1247325"/>
            <a:ext cx="42651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JS-based Frameworks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TypeScript/JavaScript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Huge ecosystem of tools and components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Mature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Feature-richness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Proven for small &amp; large projects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>
                <a:solidFill>
                  <a:srgbClr val="CC0000"/>
                </a:solidFill>
              </a:rPr>
              <a:t>Web development skills necessary</a:t>
            </a:r>
            <a:endParaRPr>
              <a:solidFill>
                <a:srgbClr val="CC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>
                <a:solidFill>
                  <a:srgbClr val="CC0000"/>
                </a:solidFill>
              </a:rPr>
              <a:t>No reuse of C# code possible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91" name="Google Shape;291;p53"/>
          <p:cNvSpPr txBox="1"/>
          <p:nvPr>
            <p:ph idx="2" type="body"/>
          </p:nvPr>
        </p:nvSpPr>
        <p:spPr>
          <a:xfrm>
            <a:off x="4620425" y="1247325"/>
            <a:ext cx="4350600" cy="3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Blazor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C# and JavaScript/TypeScript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Limited community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Immature tools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Limited functionality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(B)Leading Edge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">
                <a:solidFill>
                  <a:srgbClr val="6AA84F"/>
                </a:solidFill>
              </a:rPr>
              <a:t>Maturity of C#/.NET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>
                <a:solidFill>
                  <a:srgbClr val="CC0000"/>
                </a:solidFill>
              </a:rPr>
              <a:t>Less web development skills necessary</a:t>
            </a:r>
            <a:endParaRPr>
              <a:solidFill>
                <a:srgbClr val="CC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>
                <a:solidFill>
                  <a:srgbClr val="CC0000"/>
                </a:solidFill>
              </a:rPr>
              <a:t>Reuse of C# code possible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97" name="Google Shape;297;p54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Lets see come code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475" y="276225"/>
            <a:ext cx="459105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Concern: Older browsers</a:t>
            </a:r>
            <a:endParaRPr/>
          </a:p>
        </p:txBody>
      </p:sp>
      <p:pic>
        <p:nvPicPr>
          <p:cNvPr id="308" name="Google Shape;3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813" y="1033950"/>
            <a:ext cx="3876371" cy="38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</a:t>
            </a:r>
            <a:endParaRPr/>
          </a:p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632200" y="1542350"/>
            <a:ext cx="79398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</a:t>
            </a:r>
            <a:r>
              <a:rPr lang="en" sz="2400"/>
              <a:t>ree and open-source web framework by Microsoft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C#</a:t>
            </a:r>
            <a:r>
              <a:rPr lang="en" sz="2400"/>
              <a:t> +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5 different editions</a:t>
            </a:r>
            <a:endParaRPr sz="2400"/>
          </a:p>
        </p:txBody>
      </p:sp>
      <p:pic>
        <p:nvPicPr>
          <p:cNvPr id="178" name="Google Shape;1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50" y="2978750"/>
            <a:ext cx="1959250" cy="19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12" y="3167075"/>
            <a:ext cx="1483575" cy="14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7600" y="3368489"/>
            <a:ext cx="1179776" cy="117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9"/>
          <p:cNvSpPr/>
          <p:nvPr/>
        </p:nvSpPr>
        <p:spPr>
          <a:xfrm>
            <a:off x="3034525" y="3656575"/>
            <a:ext cx="674400" cy="60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9"/>
          <p:cNvSpPr/>
          <p:nvPr/>
        </p:nvSpPr>
        <p:spPr>
          <a:xfrm>
            <a:off x="5582138" y="3656575"/>
            <a:ext cx="674400" cy="6036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Concern: Downloading .NET runtime in browser?</a:t>
            </a:r>
            <a:endParaRPr/>
          </a:p>
        </p:txBody>
      </p:sp>
      <p:pic>
        <p:nvPicPr>
          <p:cNvPr id="314" name="Google Shape;3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950" y="1620175"/>
            <a:ext cx="4492100" cy="32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Concern: Do you remember?</a:t>
            </a:r>
            <a:endParaRPr/>
          </a:p>
        </p:txBody>
      </p:sp>
      <p:pic>
        <p:nvPicPr>
          <p:cNvPr id="320" name="Google Shape;3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63" y="1401850"/>
            <a:ext cx="8182075" cy="26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it in production?</a:t>
            </a:r>
            <a:endParaRPr/>
          </a:p>
        </p:txBody>
      </p:sp>
      <p:pic>
        <p:nvPicPr>
          <p:cNvPr id="326" name="Google Shape;3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88" y="1104700"/>
            <a:ext cx="6229224" cy="350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>
            <p:ph type="title"/>
          </p:nvPr>
        </p:nvSpPr>
        <p:spPr>
          <a:xfrm>
            <a:off x="5237375" y="1126600"/>
            <a:ext cx="3252900" cy="18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332" name="Google Shape;332;p60"/>
          <p:cNvSpPr txBox="1"/>
          <p:nvPr>
            <p:ph idx="1" type="subTitle"/>
          </p:nvPr>
        </p:nvSpPr>
        <p:spPr>
          <a:xfrm>
            <a:off x="5237375" y="2988425"/>
            <a:ext cx="3242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Don’t hesitate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913" y="433888"/>
            <a:ext cx="6108175" cy="42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 Server</a:t>
            </a:r>
            <a:endParaRPr/>
          </a:p>
        </p:txBody>
      </p:sp>
      <p:sp>
        <p:nvSpPr>
          <p:cNvPr id="188" name="Google Shape;188;p40"/>
          <p:cNvSpPr txBox="1"/>
          <p:nvPr>
            <p:ph idx="1" type="body"/>
          </p:nvPr>
        </p:nvSpPr>
        <p:spPr>
          <a:xfrm>
            <a:off x="632202" y="1247325"/>
            <a:ext cx="79398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Hosted on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ASP.NET Core</a:t>
            </a:r>
            <a:r>
              <a:rPr lang="en" sz="2400"/>
              <a:t> server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Razor</a:t>
            </a:r>
            <a:r>
              <a:rPr lang="en" sz="2400"/>
              <a:t> format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Clients act like thin clients -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SignalR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Processing load is on server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offline support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Released as a part of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.NET Core 3</a:t>
            </a:r>
            <a:r>
              <a:rPr lang="en" sz="2400"/>
              <a:t> (2019-09-23)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 Server</a:t>
            </a:r>
            <a:endParaRPr/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863" y="952300"/>
            <a:ext cx="6373887" cy="40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 WebAssembly</a:t>
            </a:r>
            <a:endParaRPr/>
          </a:p>
        </p:txBody>
      </p:sp>
      <p:sp>
        <p:nvSpPr>
          <p:cNvPr id="200" name="Google Shape;200;p42"/>
          <p:cNvSpPr txBox="1"/>
          <p:nvPr>
            <p:ph idx="1" type="body"/>
          </p:nvPr>
        </p:nvSpPr>
        <p:spPr>
          <a:xfrm>
            <a:off x="632202" y="1247325"/>
            <a:ext cx="79398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Single page app downloaded to the client’s web browser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Larger</a:t>
            </a:r>
            <a:r>
              <a:rPr lang="en" sz="2400"/>
              <a:t> initial download than web Blazor Server app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Processing is entirely done on the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client HW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Rapid</a:t>
            </a:r>
            <a:r>
              <a:rPr lang="en" sz="2400"/>
              <a:t> response time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Restrictions because of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WASM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Availability scheduled for 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May 2020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 WebAssembly</a:t>
            </a:r>
            <a:endParaRPr/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850" y="980600"/>
            <a:ext cx="4792307" cy="40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638908" y="348700"/>
            <a:ext cx="7939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planned editions</a:t>
            </a:r>
            <a:endParaRPr/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632202" y="1247325"/>
            <a:ext cx="79398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Blazor PWA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Supports Progressive Web Apps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Blazor Hybrid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Platform native framework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Renders the UI using web technologies (HTML + CSS)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Blazor Native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lang="en" sz="1800"/>
              <a:t>Platform native framework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Renders platform native UI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413" y="79863"/>
            <a:ext cx="5281176" cy="49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sma Slide NC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